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7"/>
    <p:restoredTop sz="96296"/>
  </p:normalViewPr>
  <p:slideViewPr>
    <p:cSldViewPr snapToGrid="0">
      <p:cViewPr varScale="1">
        <p:scale>
          <a:sx n="96" d="100"/>
          <a:sy n="96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68ACACB-DD9E-4155-84BF-8E4D43DE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03" name="Rectangle 202">
              <a:extLst>
                <a:ext uri="{FF2B5EF4-FFF2-40B4-BE49-F238E27FC236}">
                  <a16:creationId xmlns:a16="http://schemas.microsoft.com/office/drawing/2014/main" id="{8A7B0AF6-6256-4262-A76E-47B08EAB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" name="Picture 2">
              <a:extLst>
                <a:ext uri="{FF2B5EF4-FFF2-40B4-BE49-F238E27FC236}">
                  <a16:creationId xmlns:a16="http://schemas.microsoft.com/office/drawing/2014/main" id="{8034A3B1-2FBE-4771-84C6-797415E9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7029543C-72D4-CA56-60FF-F8D64297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97000"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t="19619"/>
          <a:stretch/>
        </p:blipFill>
        <p:spPr>
          <a:xfrm>
            <a:off x="-12407" y="31489"/>
            <a:ext cx="12188389" cy="685799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  <a:outerShdw blurRad="50800" dist="50800" dir="5400000" algn="ctr" rotWithShape="0">
              <a:srgbClr val="0070C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F3AEE19-128A-4FF8-954B-A9724F4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207" name="Round Diagonal Corner Rectangle 7">
              <a:extLst>
                <a:ext uri="{FF2B5EF4-FFF2-40B4-BE49-F238E27FC236}">
                  <a16:creationId xmlns:a16="http://schemas.microsoft.com/office/drawing/2014/main" id="{80F57FCB-2163-4EF8-B6A7-023F6B87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77AB9C7F-4D09-4E13-BD9A-E5C14E37A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209" name="Freeform 32">
                <a:extLst>
                  <a:ext uri="{FF2B5EF4-FFF2-40B4-BE49-F238E27FC236}">
                    <a16:creationId xmlns:a16="http://schemas.microsoft.com/office/drawing/2014/main" id="{043B40A6-216C-4409-942A-16B414197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33">
                <a:extLst>
                  <a:ext uri="{FF2B5EF4-FFF2-40B4-BE49-F238E27FC236}">
                    <a16:creationId xmlns:a16="http://schemas.microsoft.com/office/drawing/2014/main" id="{6F5ED6F5-BEC7-4798-943B-12105A517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34">
                <a:extLst>
                  <a:ext uri="{FF2B5EF4-FFF2-40B4-BE49-F238E27FC236}">
                    <a16:creationId xmlns:a16="http://schemas.microsoft.com/office/drawing/2014/main" id="{45C6ABB9-CB59-444A-9A14-96A037BC4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37">
                <a:extLst>
                  <a:ext uri="{FF2B5EF4-FFF2-40B4-BE49-F238E27FC236}">
                    <a16:creationId xmlns:a16="http://schemas.microsoft.com/office/drawing/2014/main" id="{C5F74DA3-506A-4911-BADD-B5DADFA9C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35">
                <a:extLst>
                  <a:ext uri="{FF2B5EF4-FFF2-40B4-BE49-F238E27FC236}">
                    <a16:creationId xmlns:a16="http://schemas.microsoft.com/office/drawing/2014/main" id="{364BA096-7428-4C20-ABC8-CEBBC3E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36">
                <a:extLst>
                  <a:ext uri="{FF2B5EF4-FFF2-40B4-BE49-F238E27FC236}">
                    <a16:creationId xmlns:a16="http://schemas.microsoft.com/office/drawing/2014/main" id="{25CA3B41-F8C1-48AF-B4B0-83A0E662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38">
                <a:extLst>
                  <a:ext uri="{FF2B5EF4-FFF2-40B4-BE49-F238E27FC236}">
                    <a16:creationId xmlns:a16="http://schemas.microsoft.com/office/drawing/2014/main" id="{A2E4BFFC-0D72-4691-AC6F-6D446092C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39">
                <a:extLst>
                  <a:ext uri="{FF2B5EF4-FFF2-40B4-BE49-F238E27FC236}">
                    <a16:creationId xmlns:a16="http://schemas.microsoft.com/office/drawing/2014/main" id="{7E81AA48-AA02-4008-9B21-B1BB050424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40">
                <a:extLst>
                  <a:ext uri="{FF2B5EF4-FFF2-40B4-BE49-F238E27FC236}">
                    <a16:creationId xmlns:a16="http://schemas.microsoft.com/office/drawing/2014/main" id="{08B8F28E-CB03-4B11-8575-F1AB3A12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Rectangle 41">
                <a:extLst>
                  <a:ext uri="{FF2B5EF4-FFF2-40B4-BE49-F238E27FC236}">
                    <a16:creationId xmlns:a16="http://schemas.microsoft.com/office/drawing/2014/main" id="{6F2B917E-B873-4E35-8D18-F116784B5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32">
                <a:extLst>
                  <a:ext uri="{FF2B5EF4-FFF2-40B4-BE49-F238E27FC236}">
                    <a16:creationId xmlns:a16="http://schemas.microsoft.com/office/drawing/2014/main" id="{DA0EBFF7-C330-4AEE-806E-6A2D74542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33">
                <a:extLst>
                  <a:ext uri="{FF2B5EF4-FFF2-40B4-BE49-F238E27FC236}">
                    <a16:creationId xmlns:a16="http://schemas.microsoft.com/office/drawing/2014/main" id="{2A66CF61-D72F-4E03-B74E-4BDD67D1CA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34">
                <a:extLst>
                  <a:ext uri="{FF2B5EF4-FFF2-40B4-BE49-F238E27FC236}">
                    <a16:creationId xmlns:a16="http://schemas.microsoft.com/office/drawing/2014/main" id="{04DE5338-105A-4EB0-8FE2-D41DC2F98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37">
                <a:extLst>
                  <a:ext uri="{FF2B5EF4-FFF2-40B4-BE49-F238E27FC236}">
                    <a16:creationId xmlns:a16="http://schemas.microsoft.com/office/drawing/2014/main" id="{C9A1C85F-5B5B-47FA-8C0C-66F75C274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35">
                <a:extLst>
                  <a:ext uri="{FF2B5EF4-FFF2-40B4-BE49-F238E27FC236}">
                    <a16:creationId xmlns:a16="http://schemas.microsoft.com/office/drawing/2014/main" id="{75F79533-DD24-4E6A-83A1-9E21DF565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36">
                <a:extLst>
                  <a:ext uri="{FF2B5EF4-FFF2-40B4-BE49-F238E27FC236}">
                    <a16:creationId xmlns:a16="http://schemas.microsoft.com/office/drawing/2014/main" id="{376D6142-024F-4BD4-95B7-A6D05EF5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CD28FD54-698D-4BAD-92FC-289706745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47EFA16F-61E8-404C-840D-A8AE44F51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40">
                <a:extLst>
                  <a:ext uri="{FF2B5EF4-FFF2-40B4-BE49-F238E27FC236}">
                    <a16:creationId xmlns:a16="http://schemas.microsoft.com/office/drawing/2014/main" id="{09E4A29B-6AEB-4F87-9189-F506B278A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41">
                <a:extLst>
                  <a:ext uri="{FF2B5EF4-FFF2-40B4-BE49-F238E27FC236}">
                    <a16:creationId xmlns:a16="http://schemas.microsoft.com/office/drawing/2014/main" id="{338E5AEE-F711-46EB-9890-E720C8B85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919D79-8BCC-4E85-EA49-61D54638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992577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Company Attrition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D9757-40F3-B533-DE82-B88873C5F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789" y="3482706"/>
            <a:ext cx="6857999" cy="95302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Provided by: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Bain and Company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Consulting firm</a:t>
            </a:r>
          </a:p>
        </p:txBody>
      </p:sp>
    </p:spTree>
    <p:extLst>
      <p:ext uri="{BB962C8B-B14F-4D97-AF65-F5344CB8AC3E}">
        <p14:creationId xmlns:p14="http://schemas.microsoft.com/office/powerpoint/2010/main" val="11631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76DF8F-0011-A4A4-B5E7-E0D8EFFC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Content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A64-49EE-281C-99CB-45531812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122" y="1811304"/>
            <a:ext cx="5831944" cy="469741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Stakeholder Questions </a:t>
            </a:r>
          </a:p>
          <a:p>
            <a:r>
              <a:rPr lang="en-US" sz="2800" dirty="0">
                <a:latin typeface="American Typewriter" panose="02090604020004020304" pitchFamily="18" charset="77"/>
              </a:rPr>
              <a:t>Notes from stakeholder interview</a:t>
            </a:r>
          </a:p>
          <a:p>
            <a:r>
              <a:rPr lang="en-US" sz="2800" dirty="0">
                <a:latin typeface="American Typewriter" panose="02090604020004020304" pitchFamily="18" charset="77"/>
              </a:rPr>
              <a:t>Visualization</a:t>
            </a:r>
          </a:p>
          <a:p>
            <a:r>
              <a:rPr lang="en-US" sz="2800" dirty="0">
                <a:latin typeface="American Typewriter" panose="02090604020004020304" pitchFamily="18" charset="77"/>
              </a:rPr>
              <a:t>Summary/Recommendations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569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FA5C35-7A21-9455-C286-389A16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1012825"/>
            <a:ext cx="3717036" cy="47783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Stakeholder</a:t>
            </a: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latin typeface="American Typewriter" panose="02090604020004020304" pitchFamily="18" charset="77"/>
              </a:rPr>
              <a:t>Questions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802-5D72-9689-B105-AF239E0B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134" y="361156"/>
            <a:ext cx="7571677" cy="6858000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Are you the only stakeholder to interview or will there be others?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kern="1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do you feel IS working well? (as far as HR and Employee retention-just get the positives out, so not to waste time pulling unimportant data)                           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is your primary reason for this project?          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kern="1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are the top 3 pain points/challenges you feel you/we are up against?                                                               </a:t>
            </a:r>
            <a:endParaRPr lang="en-US" sz="1600" kern="10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would the perfect results on this project look like?                                                                                  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Gut feeling-do you feel this is an issue across the board for all departments?                                                                     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percentage of your ex-employees do an exit interview/survey?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do you feel will be the biggest challenges in completing this project?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Do you have any specific input on how the project team should approach the job?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Please describe your communication 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FA5C35-7A21-9455-C286-389A167F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1012825"/>
            <a:ext cx="3717036" cy="47783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Notes from Stakeholder</a:t>
            </a: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latin typeface="American Typewriter" panose="02090604020004020304" pitchFamily="18" charset="77"/>
              </a:rPr>
              <a:t>interview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D802-5D72-9689-B105-AF239E0B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134" y="145117"/>
            <a:ext cx="7402609" cy="6809065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9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Client believes they provide g</a:t>
            </a:r>
            <a:r>
              <a:rPr lang="en-US" sz="29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ood HR benefits: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Ideal work environment</a:t>
            </a:r>
            <a:endParaRPr lang="en-US" sz="2500" kern="1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Good training package and discounts on purchases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New hire gets to partner with the team the first 30 days</a:t>
            </a:r>
            <a:endParaRPr lang="en-US" sz="2500" kern="10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Incentive program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Up to $3000 education expenses and travel budget is flexible usually $750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They bring in experts to do certification programs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They have a performance implementation plan</a:t>
            </a: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22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9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General notes: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Every quarter they get employee feedback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They do exit interviews but cannot share the information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Departments with the highest turnover are R&amp;D and Sales: Obviously always need to be selling more and R&amp;D ensures we create new products and keep the current products and make them better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There is a high attrition rate among single employees, would like to keep married people longer</a:t>
            </a:r>
            <a:endParaRPr lang="en-US" sz="25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25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5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9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 about Visualization: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10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Wants really bright colors (but notes that she thinks color blind option is important and inclusive)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Wants a sca</a:t>
            </a:r>
            <a:r>
              <a:rPr lang="en-US" sz="2500" kern="10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tter plot (but very challenging to find the correct data for that visualization)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visualization should NOT have tables.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kern="10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9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 concerning salary: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Bonuses are a flat 10% across the company-no matter how they perform, if they take a lot of PTO, etc.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Experience and level do NOT matter when it comes to pay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Stock options are based on salary, what level you are guides your stock discount-bigger the number the higher the discount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5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When salespeople bring in more clients, they get more money (as long as the goals given to them during performance review are being met)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2400" kern="1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kern="10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200" kern="1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22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22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9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19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900" kern="10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4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AAA35EA-5382-07F0-E31D-61B547F8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" name="Content Placeholder 50" descr="&#10;&#10;Description automatically generated">
            <a:extLst>
              <a:ext uri="{FF2B5EF4-FFF2-40B4-BE49-F238E27FC236}">
                <a16:creationId xmlns:a16="http://schemas.microsoft.com/office/drawing/2014/main" id="{BA25D7B9-D505-DB2A-300E-00E41125E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95" y="252411"/>
            <a:ext cx="11094691" cy="6235703"/>
          </a:xfrm>
        </p:spPr>
      </p:pic>
    </p:spTree>
    <p:extLst>
      <p:ext uri="{BB962C8B-B14F-4D97-AF65-F5344CB8AC3E}">
        <p14:creationId xmlns:p14="http://schemas.microsoft.com/office/powerpoint/2010/main" val="168656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B2B79-2968-4744-ADA4-97DF2A59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732596"/>
            <a:ext cx="4586983" cy="469741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erican Typewriter" panose="02090604020004020304" pitchFamily="18" charset="77"/>
              </a:rPr>
              <a:t>Summary/</a:t>
            </a:r>
            <a:br>
              <a:rPr lang="en-US" sz="3200" dirty="0">
                <a:latin typeface="American Typewriter" panose="02090604020004020304" pitchFamily="18" charset="77"/>
              </a:rPr>
            </a:br>
            <a:r>
              <a:rPr lang="en-US" sz="3200" dirty="0">
                <a:latin typeface="American Typewriter" panose="02090604020004020304" pitchFamily="18" charset="77"/>
              </a:rPr>
              <a:t>recommendations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C6A0-5F77-E4E5-B662-E158EC82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246" y="159026"/>
            <a:ext cx="7125589" cy="6679926"/>
          </a:xfrm>
        </p:spPr>
        <p:txBody>
          <a:bodyPr>
            <a:normAutofit fontScale="925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16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total employee count for this period was 4410. The attrition rate was 16%. This accounted for 60% men and 40% women.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16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Attrition based on Department: Contrary to the belief that R&amp;D had the highest turnover,  R&amp;D’s attrition rate was 15.6%, Sales attrition rate was 15.02% and HR’s attrition rate came in at a whopping 30.1%, making the HR department the highest in turnovers.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6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RECOMMENDATION: Although the company seems to give good benefits to the employees, it appears that maybe more training and incentives need to be given the HR Department.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6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6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Attrition based on Marital status: It makes sense that the single employees hav</a:t>
            </a:r>
            <a:r>
              <a:rPr lang="en-US" sz="16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 the highest turnover, coming in at just over 50%. They can easily travel, easily move, and usually can relocate which makes them attractive to hire for companies. </a:t>
            </a:r>
          </a:p>
          <a:p>
            <a:pPr>
              <a:spcBef>
                <a:spcPts val="0"/>
              </a:spcBef>
              <a:buSzPts val="1000"/>
              <a:tabLst>
                <a:tab pos="457200" algn="l"/>
              </a:tabLst>
            </a:pPr>
            <a:endParaRPr lang="en-US" sz="16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0" dirty="0"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RECOMMENDATION: Devise a plan to keep the single people longer (training, incentives, sign-on bonuses). To those who are married, possibly highlight the importance of work/life balance, create a stronger PTO program or spend time developing corporate family events.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1600" kern="0" dirty="0">
              <a:effectLst/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0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600" kern="0" dirty="0">
              <a:latin typeface="American Typewriter" panose="02090604020004020304" pitchFamily="18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9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1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4B7C9E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655</Words>
  <Application>Microsoft Macintosh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American Typewriter</vt:lpstr>
      <vt:lpstr>Arial</vt:lpstr>
      <vt:lpstr>Symbol</vt:lpstr>
      <vt:lpstr>Times New Roman</vt:lpstr>
      <vt:lpstr>Tw Cen MT</vt:lpstr>
      <vt:lpstr>Circuit</vt:lpstr>
      <vt:lpstr>Company Attrition</vt:lpstr>
      <vt:lpstr>Content</vt:lpstr>
      <vt:lpstr>Stakeholder Questions</vt:lpstr>
      <vt:lpstr>Notes from Stakeholder interview</vt:lpstr>
      <vt:lpstr>PowerPoint Presentation</vt:lpstr>
      <vt:lpstr>Summary/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Attrition</dc:title>
  <dc:creator>Julie Felder</dc:creator>
  <cp:lastModifiedBy>Julie Felder</cp:lastModifiedBy>
  <cp:revision>1</cp:revision>
  <dcterms:created xsi:type="dcterms:W3CDTF">2024-03-12T19:41:28Z</dcterms:created>
  <dcterms:modified xsi:type="dcterms:W3CDTF">2024-03-12T23:13:34Z</dcterms:modified>
</cp:coreProperties>
</file>